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  <p:sldMasterId id="2147483666" r:id="rId3"/>
  </p:sldMasterIdLst>
  <p:notesMasterIdLst>
    <p:notesMasterId r:id="rId1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5" r:id="rId11"/>
    <p:sldId id="264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Garamond" panose="02020404030301010803" pitchFamily="18" charset="0"/>
      <p:regular r:id="rId18"/>
      <p:bold r:id="rId19"/>
      <p:italic r:id="rId20"/>
      <p:boldItalic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  <p:embeddedFont>
      <p:font typeface="Sorts Mill Goudy" panose="020B0604020202020204" charset="0"/>
      <p:regular r:id="rId26"/>
      <p: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0fMJ5hu7SVm1r4wWGFcv0LSaD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2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customschemas.google.com/relationships/presentationmetadata" Target="metadata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3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body" idx="1"/>
          </p:nvPr>
        </p:nvSpPr>
        <p:spPr>
          <a:xfrm>
            <a:off x="1473698" y="2679699"/>
            <a:ext cx="4588094" cy="31356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4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4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4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91" name="Google Shape;91;p24"/>
          <p:cNvSpPr txBox="1">
            <a:spLocks noGrp="1"/>
          </p:cNvSpPr>
          <p:nvPr>
            <p:ph type="body" idx="1"/>
          </p:nvPr>
        </p:nvSpPr>
        <p:spPr>
          <a:xfrm>
            <a:off x="913795" y="5247728"/>
            <a:ext cx="10353762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Sorts Mill Goudy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6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“</a:t>
            </a:r>
            <a:endParaRPr/>
          </a:p>
        </p:txBody>
      </p:sp>
      <p:sp>
        <p:nvSpPr>
          <p:cNvPr id="109" name="Google Shape;109;p26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Sorts Mill Goud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Sorts Mill Goudy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2"/>
          </p:nvPr>
        </p:nvSpPr>
        <p:spPr>
          <a:xfrm>
            <a:off x="91379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3"/>
          </p:nvPr>
        </p:nvSpPr>
        <p:spPr>
          <a:xfrm>
            <a:off x="4446711" y="1885949"/>
            <a:ext cx="3300984" cy="7647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body" idx="4"/>
          </p:nvPr>
        </p:nvSpPr>
        <p:spPr>
          <a:xfrm>
            <a:off x="4441435" y="2768112"/>
            <a:ext cx="3300984" cy="30230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76478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40"/>
              </a:spcBef>
              <a:spcAft>
                <a:spcPts val="0"/>
              </a:spcAft>
              <a:buSzPts val="1540"/>
              <a:buNone/>
              <a:defRPr sz="22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body" idx="6"/>
          </p:nvPr>
        </p:nvSpPr>
        <p:spPr>
          <a:xfrm>
            <a:off x="7966572" y="2768110"/>
            <a:ext cx="3300984" cy="302308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9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29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3"/>
          </p:nvPr>
        </p:nvSpPr>
        <p:spPr>
          <a:xfrm>
            <a:off x="913795" y="4572443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29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body" idx="6"/>
          </p:nvPr>
        </p:nvSpPr>
        <p:spPr>
          <a:xfrm>
            <a:off x="4441435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38" name="Google Shape;138;p29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29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0" name="Google Shape;140;p29"/>
          <p:cNvSpPr txBox="1">
            <a:spLocks noGrp="1"/>
          </p:cNvSpPr>
          <p:nvPr>
            <p:ph type="body" idx="9"/>
          </p:nvPr>
        </p:nvSpPr>
        <p:spPr>
          <a:xfrm>
            <a:off x="7966572" y="4572442"/>
            <a:ext cx="3300984" cy="1218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41" name="Google Shape;141;p2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Sorts Mill Goudy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SzPts val="161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4856841" cy="362267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body" idx="2"/>
          </p:nvPr>
        </p:nvSpPr>
        <p:spPr>
          <a:xfrm>
            <a:off x="6410716" y="2076451"/>
            <a:ext cx="4856841" cy="36226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9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38357" y="1734506"/>
            <a:ext cx="5029200" cy="409995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1046013" y="2702103"/>
            <a:ext cx="4764764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body" idx="3"/>
          </p:nvPr>
        </p:nvSpPr>
        <p:spPr>
          <a:xfrm>
            <a:off x="6363166" y="1855152"/>
            <a:ext cx="4779582" cy="69249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10000"/>
              </a:lnSpc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body" idx="4"/>
          </p:nvPr>
        </p:nvSpPr>
        <p:spPr>
          <a:xfrm>
            <a:off x="6363167" y="2702103"/>
            <a:ext cx="4779581" cy="30435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Sorts Mill Goudy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0800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75" name="Google Shape;75;p22"/>
          <p:cNvSpPr txBox="1">
            <a:spLocks noGrp="1"/>
          </p:cNvSpPr>
          <p:nvPr>
            <p:ph type="body" idx="2"/>
          </p:nvPr>
        </p:nvSpPr>
        <p:spPr>
          <a:xfrm>
            <a:off x="913795" y="2673351"/>
            <a:ext cx="3706889" cy="30162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lt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F2F2F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  <a:defRPr sz="4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835" algn="l" rtl="0">
              <a:lnSpc>
                <a:spcPct val="110000"/>
              </a:lnSpc>
              <a:spcBef>
                <a:spcPts val="460"/>
              </a:spcBef>
              <a:spcAft>
                <a:spcPts val="0"/>
              </a:spcAft>
              <a:buClr>
                <a:schemeClr val="dk2"/>
              </a:buClr>
              <a:buSzPts val="1610"/>
              <a:buFont typeface="Noto Sans Symbols"/>
              <a:buChar char="◈"/>
              <a:defRPr sz="23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914400" marR="0" lvl="1" indent="-321944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70"/>
              <a:buFont typeface="Noto Sans Symbols"/>
              <a:buChar char="🞚"/>
              <a:defRPr sz="21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1371600" marR="0" lvl="2" indent="-30861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60"/>
              <a:buFont typeface="Noto Sans Symbols"/>
              <a:buChar char="◈"/>
              <a:defRPr sz="18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🞚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dk2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dt" idx="10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ftr" idx="11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Sorts Mill Goudy"/>
                <a:ea typeface="Sorts Mill Goudy"/>
                <a:cs typeface="Sorts Mill Goudy"/>
                <a:sym typeface="Sorts Mill Goud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5" y="10"/>
            <a:ext cx="12191999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"/>
          <p:cNvSpPr/>
          <p:nvPr/>
        </p:nvSpPr>
        <p:spPr>
          <a:xfrm>
            <a:off x="0" y="2207602"/>
            <a:ext cx="12191999" cy="316214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4901"/>
                </a:srgbClr>
              </a:gs>
              <a:gs pos="50000">
                <a:srgbClr val="000000">
                  <a:alpha val="29803"/>
                </a:srgbClr>
              </a:gs>
              <a:gs pos="75200">
                <a:srgbClr val="000000">
                  <a:alpha val="14901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162" name="Google Shape;162;p1"/>
          <p:cNvSpPr txBox="1">
            <a:spLocks noGrp="1"/>
          </p:cNvSpPr>
          <p:nvPr>
            <p:ph type="ctrTitle"/>
          </p:nvPr>
        </p:nvSpPr>
        <p:spPr>
          <a:xfrm>
            <a:off x="779855" y="2921380"/>
            <a:ext cx="10905059" cy="1524078"/>
          </a:xfrm>
          <a:prstGeom prst="rect">
            <a:avLst/>
          </a:prstGeom>
          <a:noFill/>
          <a:ln>
            <a:noFill/>
          </a:ln>
          <a:effectLst>
            <a:outerShdw blurRad="42863" dist="38100" algn="tl" rotWithShape="0">
              <a:srgbClr val="000000"/>
            </a:outerShdw>
            <a:reflection endPos="30000" dist="38100" dir="5400000" fadeDir="5400012" sy="-100000" algn="bl" rotWithShape="0"/>
          </a:effectLst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6030"/>
              <a:buFont typeface="Sorts Mill Goudy"/>
              <a:buNone/>
            </a:pPr>
            <a:r>
              <a:rPr lang="en-US" sz="633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  <a:t>Has Covid-19 changed the popularity of suburbs in Melbourne for homeowners?</a:t>
            </a:r>
            <a:br>
              <a:rPr lang="en-US" sz="2100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br>
              <a:rPr lang="en-US" sz="2100" b="1" dirty="0">
                <a:solidFill>
                  <a:srgbClr val="FFC000"/>
                </a:solidFill>
                <a:latin typeface="Garamond"/>
                <a:ea typeface="Garamond"/>
                <a:cs typeface="Garamond"/>
                <a:sym typeface="Garamond"/>
              </a:rPr>
            </a:br>
            <a:endParaRPr sz="2100" b="1" dirty="0">
              <a:solidFill>
                <a:srgbClr val="FFC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63" name="Google Shape;163;p1"/>
          <p:cNvSpPr txBox="1">
            <a:spLocks noGrp="1"/>
          </p:cNvSpPr>
          <p:nvPr>
            <p:ph type="subTitle" idx="1"/>
          </p:nvPr>
        </p:nvSpPr>
        <p:spPr>
          <a:xfrm>
            <a:off x="1828821" y="4318743"/>
            <a:ext cx="9583324" cy="2027626"/>
          </a:xfrm>
          <a:prstGeom prst="rect">
            <a:avLst/>
          </a:prstGeom>
          <a:noFill/>
          <a:ln>
            <a:noFill/>
          </a:ln>
          <a:effectLst>
            <a:outerShdw blurRad="50800" dist="57150" algn="tl" rotWithShape="0">
              <a:srgbClr val="FFD966"/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sz="2600" dirty="0">
                <a:solidFill>
                  <a:schemeClr val="dk1"/>
                </a:solidFill>
                <a:latin typeface="Georgia"/>
                <a:sym typeface="Georgia"/>
              </a:rPr>
              <a:t>Jeremy Chia – Anna Nguyen - Matthew Taylor - Kenny Dao</a:t>
            </a:r>
            <a:endParaRPr sz="2600" dirty="0"/>
          </a:p>
        </p:txBody>
      </p:sp>
      <p:cxnSp>
        <p:nvCxnSpPr>
          <p:cNvPr id="164" name="Google Shape;164;p1"/>
          <p:cNvCxnSpPr/>
          <p:nvPr/>
        </p:nvCxnSpPr>
        <p:spPr>
          <a:xfrm>
            <a:off x="3393881" y="4035362"/>
            <a:ext cx="5404237" cy="0"/>
          </a:xfrm>
          <a:prstGeom prst="straightConnector1">
            <a:avLst/>
          </a:pr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"/>
          <p:cNvSpPr txBox="1"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/>
              <a:t>Presentation summary</a:t>
            </a:r>
            <a:endParaRPr/>
          </a:p>
        </p:txBody>
      </p:sp>
      <p:pic>
        <p:nvPicPr>
          <p:cNvPr id="170" name="Google Shape;170;p2"/>
          <p:cNvPicPr preferRelativeResize="0"/>
          <p:nvPr/>
        </p:nvPicPr>
        <p:blipFill rotWithShape="1">
          <a:blip r:embed="rId4">
            <a:alphaModFix/>
          </a:blip>
          <a:srcRect t="964" r="2806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2"/>
          <p:cNvGrpSpPr/>
          <p:nvPr/>
        </p:nvGrpSpPr>
        <p:grpSpPr>
          <a:xfrm>
            <a:off x="5153315" y="711260"/>
            <a:ext cx="6395091" cy="5189670"/>
            <a:chOff x="0" y="1584"/>
            <a:chExt cx="6266011" cy="4896377"/>
          </a:xfrm>
        </p:grpSpPr>
        <p:sp>
          <p:nvSpPr>
            <p:cNvPr id="172" name="Google Shape;172;p2"/>
            <p:cNvSpPr/>
            <p:nvPr/>
          </p:nvSpPr>
          <p:spPr>
            <a:xfrm>
              <a:off x="0" y="1584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04297" y="153541"/>
              <a:ext cx="371449" cy="371449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 txBox="1"/>
            <p:nvPr/>
          </p:nvSpPr>
          <p:spPr>
            <a:xfrm>
              <a:off x="780043" y="1584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Context for the </a:t>
              </a:r>
              <a:r>
                <a:rPr lang="en-US" sz="2500" b="1" dirty="0">
                  <a:solidFill>
                    <a:schemeClr val="lt1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project</a:t>
              </a:r>
              <a:endParaRPr sz="2500" b="0" i="0" u="none" strike="noStrike" cap="none" dirty="0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0" y="845787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04297" y="997744"/>
              <a:ext cx="371449" cy="371449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 txBox="1"/>
            <p:nvPr/>
          </p:nvSpPr>
          <p:spPr>
            <a:xfrm>
              <a:off x="780043" y="845787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The aim </a:t>
              </a:r>
              <a:endParaRPr sz="2500" b="0" i="0" u="none" strike="noStrike" cap="none" dirty="0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0" y="1689990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204297" y="1841947"/>
              <a:ext cx="371449" cy="371449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780043" y="1689990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 txBox="1"/>
            <p:nvPr/>
          </p:nvSpPr>
          <p:spPr>
            <a:xfrm>
              <a:off x="780043" y="1689990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Research questions</a:t>
              </a:r>
              <a:endParaRPr sz="2500" b="0" i="0" u="none" strike="noStrike" cap="none" dirty="0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0" y="2534193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204297" y="2686150"/>
              <a:ext cx="371449" cy="371449"/>
            </a:xfrm>
            <a:prstGeom prst="rect">
              <a:avLst/>
            </a:prstGeom>
            <a:blipFill rotWithShape="1">
              <a:blip r:embed="rId8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780043" y="2534193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 txBox="1"/>
            <p:nvPr/>
          </p:nvSpPr>
          <p:spPr>
            <a:xfrm>
              <a:off x="780043" y="2534193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Databases</a:t>
              </a:r>
              <a:endParaRPr sz="2500" b="0" i="0" u="none" strike="noStrike" cap="none" dirty="0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0" y="3378396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4297" y="3530353"/>
              <a:ext cx="371449" cy="371449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780043" y="337839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 txBox="1"/>
            <p:nvPr/>
          </p:nvSpPr>
          <p:spPr>
            <a:xfrm>
              <a:off x="780043" y="3378396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dirty="0">
                  <a:solidFill>
                    <a:schemeClr val="lt1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The a</a:t>
              </a:r>
              <a:r>
                <a:rPr lang="en-US" sz="2500" b="1" i="0" u="none" strike="noStrike" cap="none" dirty="0">
                  <a:solidFill>
                    <a:schemeClr val="lt1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nalysis process</a:t>
              </a:r>
              <a:endParaRPr sz="2500" b="0" i="0" u="none" strike="noStrike" cap="none" dirty="0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0" y="4222599"/>
              <a:ext cx="6266011" cy="675362"/>
            </a:xfrm>
            <a:prstGeom prst="roundRect">
              <a:avLst>
                <a:gd name="adj" fmla="val 1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04297" y="4374556"/>
              <a:ext cx="371449" cy="371449"/>
            </a:xfrm>
            <a:prstGeom prst="rect">
              <a:avLst/>
            </a:prstGeom>
            <a:blipFill rotWithShape="1">
              <a:blip r:embed="rId10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80043" y="4222599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 txBox="1"/>
            <p:nvPr/>
          </p:nvSpPr>
          <p:spPr>
            <a:xfrm>
              <a:off x="780043" y="4222599"/>
              <a:ext cx="5485967" cy="675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1475" tIns="71475" rIns="71475" bIns="714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900"/>
                <a:buFont typeface="Sorts Mill Goudy"/>
                <a:buNone/>
              </a:pPr>
              <a:r>
                <a:rPr lang="en-US" sz="2500" b="1" i="0" u="none" strike="noStrike" cap="none" dirty="0">
                  <a:solidFill>
                    <a:schemeClr val="lt1"/>
                  </a:solidFill>
                  <a:latin typeface="Sorts Mill Goudy"/>
                  <a:ea typeface="Sorts Mill Goudy"/>
                  <a:cs typeface="Sorts Mill Goudy"/>
                  <a:sym typeface="Sorts Mill Goudy"/>
                </a:rPr>
                <a:t>Findings &amp; Limitations</a:t>
              </a:r>
              <a:endParaRPr sz="2500" b="0" i="0" u="none" strike="noStrike" cap="none" dirty="0">
                <a:solidFill>
                  <a:schemeClr val="lt1"/>
                </a:solidFill>
                <a:latin typeface="Sorts Mill Goudy"/>
                <a:ea typeface="Sorts Mill Goudy"/>
                <a:cs typeface="Sorts Mill Goudy"/>
                <a:sym typeface="Sorts Mill Goudy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/>
          <p:nvPr/>
        </p:nvSpPr>
        <p:spPr>
          <a:xfrm>
            <a:off x="-53125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rgbClr val="3F3F3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/>
          </p:nvPr>
        </p:nvSpPr>
        <p:spPr>
          <a:xfrm>
            <a:off x="461474" y="963500"/>
            <a:ext cx="4193100" cy="4827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/>
              <a:t>The context</a:t>
            </a:r>
            <a:endParaRPr dirty="0"/>
          </a:p>
        </p:txBody>
      </p:sp>
      <p:cxnSp>
        <p:nvCxnSpPr>
          <p:cNvPr id="203" name="Google Shape;203;p3"/>
          <p:cNvCxnSpPr/>
          <p:nvPr/>
        </p:nvCxnSpPr>
        <p:spPr>
          <a:xfrm>
            <a:off x="4981187" y="2057399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"/>
          <p:cNvSpPr txBox="1">
            <a:spLocks noGrp="1"/>
          </p:cNvSpPr>
          <p:nvPr>
            <p:ph type="body" idx="1"/>
          </p:nvPr>
        </p:nvSpPr>
        <p:spPr>
          <a:xfrm>
            <a:off x="5558975" y="861150"/>
            <a:ext cx="6579900" cy="51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37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10"/>
              <a:buChar char="◈"/>
            </a:pPr>
            <a:endParaRPr sz="2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0" name="Google Shape;210;p4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1" name="Google Shape;211;p4"/>
          <p:cNvSpPr txBox="1">
            <a:spLocks noGrp="1"/>
          </p:cNvSpPr>
          <p:nvPr>
            <p:ph type="title"/>
          </p:nvPr>
        </p:nvSpPr>
        <p:spPr>
          <a:xfrm>
            <a:off x="924443" y="1023257"/>
            <a:ext cx="3732902" cy="4570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600"/>
              <a:buFont typeface="Sorts Mill Goudy"/>
              <a:buNone/>
            </a:pPr>
            <a:r>
              <a:rPr lang="en-US" dirty="0"/>
              <a:t>The aims</a:t>
            </a:r>
            <a:endParaRPr dirty="0"/>
          </a:p>
        </p:txBody>
      </p:sp>
      <p:cxnSp>
        <p:nvCxnSpPr>
          <p:cNvPr id="212" name="Google Shape;212;p4"/>
          <p:cNvCxnSpPr/>
          <p:nvPr/>
        </p:nvCxnSpPr>
        <p:spPr>
          <a:xfrm>
            <a:off x="4968371" y="2057399"/>
            <a:ext cx="0" cy="27432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3" name="Google Shape;213;p4"/>
          <p:cNvSpPr txBox="1">
            <a:spLocks noGrp="1"/>
          </p:cNvSpPr>
          <p:nvPr>
            <p:ph type="body" idx="1"/>
          </p:nvPr>
        </p:nvSpPr>
        <p:spPr>
          <a:xfrm>
            <a:off x="5121424" y="1023238"/>
            <a:ext cx="6618000" cy="4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2400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20" name="Google Shape;220;p5"/>
          <p:cNvSpPr/>
          <p:nvPr/>
        </p:nvSpPr>
        <p:spPr>
          <a:xfrm>
            <a:off x="0" y="0"/>
            <a:ext cx="12192000" cy="4567080"/>
          </a:xfrm>
          <a:custGeom>
            <a:avLst/>
            <a:gdLst/>
            <a:ahLst/>
            <a:cxnLst/>
            <a:rect l="l" t="t" r="r" b="b"/>
            <a:pathLst>
              <a:path w="12192000" h="4567080" extrusionOk="0">
                <a:moveTo>
                  <a:pt x="0" y="0"/>
                </a:moveTo>
                <a:lnTo>
                  <a:pt x="12192000" y="0"/>
                </a:lnTo>
                <a:lnTo>
                  <a:pt x="12192000" y="4040874"/>
                </a:lnTo>
                <a:lnTo>
                  <a:pt x="11707453" y="4125902"/>
                </a:lnTo>
                <a:cubicBezTo>
                  <a:pt x="9955980" y="4411316"/>
                  <a:pt x="8064085" y="4567080"/>
                  <a:pt x="6090444" y="4567080"/>
                </a:cubicBezTo>
                <a:cubicBezTo>
                  <a:pt x="4116804" y="4567080"/>
                  <a:pt x="2224908" y="4411316"/>
                  <a:pt x="473435" y="4125902"/>
                </a:cubicBezTo>
                <a:lnTo>
                  <a:pt x="0" y="4042824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19" name="Google Shape;219;p5"/>
          <p:cNvSpPr txBox="1">
            <a:spLocks noGrp="1"/>
          </p:cNvSpPr>
          <p:nvPr>
            <p:ph type="body" idx="1"/>
          </p:nvPr>
        </p:nvSpPr>
        <p:spPr>
          <a:xfrm>
            <a:off x="1615055" y="865918"/>
            <a:ext cx="9441000" cy="10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60"/>
              <a:buNone/>
            </a:pPr>
            <a:r>
              <a:rPr lang="en-US" sz="4000" b="1" dirty="0"/>
              <a:t>The research questions</a:t>
            </a:r>
            <a:endParaRPr sz="4000" b="1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60"/>
              <a:buNone/>
            </a:pPr>
            <a:br>
              <a:rPr lang="en-US" sz="2600" dirty="0"/>
            </a:br>
            <a:endParaRPr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"/>
          <p:cNvSpPr txBox="1">
            <a:spLocks noGrp="1"/>
          </p:cNvSpPr>
          <p:nvPr>
            <p:ph type="title"/>
          </p:nvPr>
        </p:nvSpPr>
        <p:spPr>
          <a:xfrm>
            <a:off x="619675" y="-253480"/>
            <a:ext cx="6393900" cy="18804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Sorts Mill Goudy"/>
              <a:buNone/>
            </a:pPr>
            <a:r>
              <a:rPr lang="en-US" sz="5400" b="1" dirty="0"/>
              <a:t>Databases</a:t>
            </a:r>
            <a:endParaRPr sz="5400" dirty="0"/>
          </a:p>
        </p:txBody>
      </p:sp>
      <p:pic>
        <p:nvPicPr>
          <p:cNvPr id="227" name="Google Shape;227;p6"/>
          <p:cNvPicPr preferRelativeResize="0"/>
          <p:nvPr/>
        </p:nvPicPr>
        <p:blipFill rotWithShape="1">
          <a:blip r:embed="rId4">
            <a:alphaModFix/>
          </a:blip>
          <a:srcRect t="964" r="2806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6"/>
          <p:cNvPicPr preferRelativeResize="0"/>
          <p:nvPr/>
        </p:nvPicPr>
        <p:blipFill rotWithShape="1">
          <a:blip r:embed="rId5">
            <a:alphaModFix/>
          </a:blip>
          <a:srcRect l="34796" r="15208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/>
          <p:nvPr/>
        </p:nvSpPr>
        <p:spPr>
          <a:xfrm>
            <a:off x="7302" y="-2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7302" y="-2"/>
            <a:ext cx="6088698" cy="6858002"/>
          </a:xfrm>
          <a:custGeom>
            <a:avLst/>
            <a:gdLst/>
            <a:ahLst/>
            <a:cxnLst/>
            <a:rect l="l" t="t" r="r" b="b"/>
            <a:pathLst>
              <a:path w="6088698" h="6858002" extrusionOk="0">
                <a:moveTo>
                  <a:pt x="0" y="0"/>
                </a:moveTo>
                <a:lnTo>
                  <a:pt x="2610464" y="0"/>
                </a:lnTo>
                <a:lnTo>
                  <a:pt x="2610464" y="3"/>
                </a:lnTo>
                <a:lnTo>
                  <a:pt x="5749313" y="3"/>
                </a:lnTo>
                <a:lnTo>
                  <a:pt x="5749313" y="4"/>
                </a:lnTo>
                <a:lnTo>
                  <a:pt x="5740011" y="4"/>
                </a:lnTo>
                <a:lnTo>
                  <a:pt x="5748114" y="40466"/>
                </a:lnTo>
                <a:lnTo>
                  <a:pt x="5771963" y="159110"/>
                </a:lnTo>
                <a:lnTo>
                  <a:pt x="5788633" y="245521"/>
                </a:lnTo>
                <a:lnTo>
                  <a:pt x="5806229" y="348391"/>
                </a:lnTo>
                <a:lnTo>
                  <a:pt x="5827299" y="470463"/>
                </a:lnTo>
                <a:lnTo>
                  <a:pt x="5849526" y="605566"/>
                </a:lnTo>
                <a:lnTo>
                  <a:pt x="5872911" y="757813"/>
                </a:lnTo>
                <a:lnTo>
                  <a:pt x="5897684" y="923777"/>
                </a:lnTo>
                <a:lnTo>
                  <a:pt x="5922459" y="1104142"/>
                </a:lnTo>
                <a:lnTo>
                  <a:pt x="5947695" y="1296166"/>
                </a:lnTo>
                <a:lnTo>
                  <a:pt x="5971079" y="1503278"/>
                </a:lnTo>
                <a:lnTo>
                  <a:pt x="5993538" y="1719991"/>
                </a:lnTo>
                <a:lnTo>
                  <a:pt x="6013913" y="1949048"/>
                </a:lnTo>
                <a:lnTo>
                  <a:pt x="6033361" y="2187706"/>
                </a:lnTo>
                <a:lnTo>
                  <a:pt x="6051654" y="2436652"/>
                </a:lnTo>
                <a:lnTo>
                  <a:pt x="6058136" y="2564211"/>
                </a:lnTo>
                <a:lnTo>
                  <a:pt x="6065314" y="2694512"/>
                </a:lnTo>
                <a:lnTo>
                  <a:pt x="6072027" y="2826871"/>
                </a:lnTo>
                <a:lnTo>
                  <a:pt x="6076427" y="2959917"/>
                </a:lnTo>
                <a:lnTo>
                  <a:pt x="6080363" y="3095705"/>
                </a:lnTo>
                <a:lnTo>
                  <a:pt x="6084530" y="3232865"/>
                </a:lnTo>
                <a:lnTo>
                  <a:pt x="6087308" y="3372768"/>
                </a:lnTo>
                <a:lnTo>
                  <a:pt x="6087308" y="3514043"/>
                </a:lnTo>
                <a:lnTo>
                  <a:pt x="6088698" y="3656689"/>
                </a:lnTo>
                <a:lnTo>
                  <a:pt x="6087308" y="3800707"/>
                </a:lnTo>
                <a:lnTo>
                  <a:pt x="6084530" y="3946783"/>
                </a:lnTo>
                <a:lnTo>
                  <a:pt x="6081983" y="4092858"/>
                </a:lnTo>
                <a:lnTo>
                  <a:pt x="6076427" y="4240991"/>
                </a:lnTo>
                <a:lnTo>
                  <a:pt x="6070639" y="4390495"/>
                </a:lnTo>
                <a:lnTo>
                  <a:pt x="6063924" y="4540000"/>
                </a:lnTo>
                <a:lnTo>
                  <a:pt x="6054432" y="4690876"/>
                </a:lnTo>
                <a:lnTo>
                  <a:pt x="6043086" y="4843123"/>
                </a:lnTo>
                <a:lnTo>
                  <a:pt x="6032204" y="4996057"/>
                </a:lnTo>
                <a:lnTo>
                  <a:pt x="6018313" y="5148990"/>
                </a:lnTo>
                <a:lnTo>
                  <a:pt x="6001642" y="5303981"/>
                </a:lnTo>
                <a:lnTo>
                  <a:pt x="5984972" y="5456914"/>
                </a:lnTo>
                <a:lnTo>
                  <a:pt x="5965754" y="5612591"/>
                </a:lnTo>
                <a:lnTo>
                  <a:pt x="5944685" y="5768953"/>
                </a:lnTo>
                <a:lnTo>
                  <a:pt x="5922459" y="5923258"/>
                </a:lnTo>
                <a:lnTo>
                  <a:pt x="5896527" y="6079621"/>
                </a:lnTo>
                <a:lnTo>
                  <a:pt x="5868743" y="6235297"/>
                </a:lnTo>
                <a:lnTo>
                  <a:pt x="5841190" y="6391660"/>
                </a:lnTo>
                <a:lnTo>
                  <a:pt x="5809008" y="6547336"/>
                </a:lnTo>
                <a:lnTo>
                  <a:pt x="5776130" y="6702327"/>
                </a:lnTo>
                <a:lnTo>
                  <a:pt x="5741633" y="6858002"/>
                </a:lnTo>
                <a:lnTo>
                  <a:pt x="2610464" y="6858002"/>
                </a:lnTo>
                <a:lnTo>
                  <a:pt x="0" y="6858002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Sorts Mill Goudy"/>
              <a:ea typeface="Sorts Mill Goudy"/>
              <a:cs typeface="Sorts Mill Goudy"/>
              <a:sym typeface="Sorts Mill Goudy"/>
            </a:endParaRPr>
          </a:p>
        </p:txBody>
      </p:sp>
      <p:sp>
        <p:nvSpPr>
          <p:cNvPr id="236" name="Google Shape;236;p7"/>
          <p:cNvSpPr txBox="1">
            <a:spLocks noGrp="1"/>
          </p:cNvSpPr>
          <p:nvPr>
            <p:ph type="title"/>
          </p:nvPr>
        </p:nvSpPr>
        <p:spPr>
          <a:xfrm>
            <a:off x="900506" y="1118808"/>
            <a:ext cx="4671467" cy="47476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Font typeface="Sorts Mill Goudy"/>
              <a:buNone/>
            </a:pPr>
            <a:r>
              <a:rPr lang="en-US" sz="5000" dirty="0"/>
              <a:t>The analysis process</a:t>
            </a:r>
            <a:endParaRPr sz="5000" dirty="0"/>
          </a:p>
        </p:txBody>
      </p:sp>
      <p:sp>
        <p:nvSpPr>
          <p:cNvPr id="237" name="Google Shape;237;p7"/>
          <p:cNvSpPr txBox="1">
            <a:spLocks noGrp="1"/>
          </p:cNvSpPr>
          <p:nvPr>
            <p:ph type="body" idx="1"/>
          </p:nvPr>
        </p:nvSpPr>
        <p:spPr>
          <a:xfrm>
            <a:off x="6380751" y="1118800"/>
            <a:ext cx="5709300" cy="47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42900" lvl="0" indent="-3441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210"/>
              <a:buChar char="◈"/>
            </a:pPr>
            <a:endParaRPr sz="2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4417-3D5D-4929-AC2F-F5CBD6B7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493" y="180240"/>
            <a:ext cx="9590550" cy="1828813"/>
          </a:xfrm>
        </p:spPr>
        <p:txBody>
          <a:bodyPr/>
          <a:lstStyle/>
          <a:p>
            <a:r>
              <a:rPr lang="en-US" sz="4000" b="1" dirty="0"/>
              <a:t>Findings &amp; Limitations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08800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9"/>
          <p:cNvSpPr txBox="1">
            <a:spLocks noGrp="1"/>
          </p:cNvSpPr>
          <p:nvPr>
            <p:ph type="title"/>
          </p:nvPr>
        </p:nvSpPr>
        <p:spPr>
          <a:xfrm>
            <a:off x="919119" y="859971"/>
            <a:ext cx="10353762" cy="12573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600"/>
              <a:buFont typeface="Sorts Mill Goudy"/>
              <a:buNone/>
            </a:pPr>
            <a:r>
              <a:rPr lang="en-US" dirty="0"/>
              <a:t>Questions?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VTI">
  <a:themeElements>
    <a:clrScheme name="Green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ateVTI">
  <a:themeElements>
    <a:clrScheme name="Custom 35">
      <a:dk1>
        <a:srgbClr val="000000"/>
      </a:dk1>
      <a:lt1>
        <a:srgbClr val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60</Words>
  <Application>Microsoft Office PowerPoint</Application>
  <PresentationFormat>Widescreen</PresentationFormat>
  <Paragraphs>17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Garamond</vt:lpstr>
      <vt:lpstr>Calibri</vt:lpstr>
      <vt:lpstr>Arial</vt:lpstr>
      <vt:lpstr>Georgia</vt:lpstr>
      <vt:lpstr>Sorts Mill Goudy</vt:lpstr>
      <vt:lpstr>Noto Sans Symbols</vt:lpstr>
      <vt:lpstr>SlateVTI</vt:lpstr>
      <vt:lpstr>SlateVTI</vt:lpstr>
      <vt:lpstr>SlateVTI</vt:lpstr>
      <vt:lpstr>Has Covid-19 changed the popularity of suburbs in Melbourne for homeowners?   </vt:lpstr>
      <vt:lpstr>Presentation summary</vt:lpstr>
      <vt:lpstr>The context</vt:lpstr>
      <vt:lpstr>The aims</vt:lpstr>
      <vt:lpstr>PowerPoint Presentation</vt:lpstr>
      <vt:lpstr>Databases</vt:lpstr>
      <vt:lpstr>The analysis process</vt:lpstr>
      <vt:lpstr>Findings &amp; Limitations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regulation in Vietnam   </dc:title>
  <dc:creator>Anna Nguyen</dc:creator>
  <cp:lastModifiedBy>Anna Nguyen</cp:lastModifiedBy>
  <cp:revision>6</cp:revision>
  <dcterms:created xsi:type="dcterms:W3CDTF">2020-09-20T23:28:44Z</dcterms:created>
  <dcterms:modified xsi:type="dcterms:W3CDTF">2020-10-02T06:10:09Z</dcterms:modified>
</cp:coreProperties>
</file>